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8"/>
  </p:notesMasterIdLst>
  <p:handoutMasterIdLst>
    <p:handoutMasterId r:id="rId9"/>
  </p:handoutMasterIdLst>
  <p:sldIdLst>
    <p:sldId id="259" r:id="rId2"/>
    <p:sldId id="261" r:id="rId3"/>
    <p:sldId id="258" r:id="rId4"/>
    <p:sldId id="262" r:id="rId5"/>
    <p:sldId id="263" r:id="rId6"/>
    <p:sldId id="260" r:id="rId7"/>
  </p:sldIdLst>
  <p:sldSz cx="9144000" cy="5143500" type="screen16x9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44"/>
    <a:srgbClr val="C43771"/>
    <a:srgbClr val="DB8C31"/>
    <a:srgbClr val="0497AA"/>
    <a:srgbClr val="71B34D"/>
    <a:srgbClr val="E88D23"/>
    <a:srgbClr val="195D8A"/>
    <a:srgbClr val="38A250"/>
    <a:srgbClr val="009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52" autoAdjust="0"/>
    <p:restoredTop sz="93737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62" y="22"/>
      </p:cViewPr>
      <p:guideLst>
        <p:guide orient="horz" pos="3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45" d="100"/>
          <a:sy n="45" d="100"/>
        </p:scale>
        <p:origin x="2772" y="3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426C0D-44AE-974F-8861-34C17AD25848}" type="datetime1">
              <a:rPr lang="fr-FR"/>
              <a:pPr>
                <a:defRPr/>
              </a:pPr>
              <a:t>04/03/2021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84C0FE-D37E-214C-92A2-A25F18B2E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80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605DE1-164E-8741-87A1-5E1EDB3BCECF}" type="datetime1">
              <a:rPr lang="fr-FR"/>
              <a:pPr>
                <a:defRPr/>
              </a:pPr>
              <a:t>04/03/2021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2D6841-3136-674E-B1E2-022F8269E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9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0488" y="4714876"/>
            <a:ext cx="6616700" cy="430153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6347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0487" y="4714875"/>
            <a:ext cx="6616699" cy="423065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164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0487" y="4714876"/>
            <a:ext cx="6616699" cy="26499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513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0487" y="4714876"/>
            <a:ext cx="6616699" cy="348637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078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>
          <a:xfrm>
            <a:off x="90487" y="4714875"/>
            <a:ext cx="6616699" cy="3722687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82D6841-3136-674E-B1E2-022F8269EDC0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711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51" y="756047"/>
            <a:ext cx="3430821" cy="117595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7500" y="61913"/>
            <a:ext cx="1531938" cy="420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62343"/>
            <a:ext cx="7772400" cy="218411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46453"/>
            <a:ext cx="6400800" cy="5652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13" name="Connecteur droit 12"/>
          <p:cNvCxnSpPr>
            <a:stCxn id="2" idx="1"/>
          </p:cNvCxnSpPr>
          <p:nvPr userDrawn="1"/>
        </p:nvCxnSpPr>
        <p:spPr>
          <a:xfrm flipH="1" flipV="1">
            <a:off x="2" y="2850357"/>
            <a:ext cx="685799" cy="4042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8458201" y="2850357"/>
            <a:ext cx="685799" cy="4042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612062" y="1"/>
            <a:ext cx="1531938" cy="482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51601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16014"/>
            <a:ext cx="5111750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38755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241-2EF3-2448-8305-7DDC6310DF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6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FF6B-AE4E-AB4B-9894-DA3A29CB25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4D6-7F2B-FE4B-9B8A-79743AC18E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6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6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6647415" y="586979"/>
            <a:ext cx="1827843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332-21D9-6C4F-AB50-7D40A53C18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8391525" y="337153"/>
            <a:ext cx="0" cy="34171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338" y="1009651"/>
            <a:ext cx="2339340" cy="801837"/>
          </a:xfrm>
          <a:prstGeom prst="rect">
            <a:avLst/>
          </a:prstGeom>
        </p:spPr>
      </p:pic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3335338" y="869157"/>
            <a:ext cx="4119562" cy="36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TITRE DE LA PRÉSENTATION</a:t>
            </a:r>
          </a:p>
          <a:p>
            <a:pPr eaLnBrk="1" hangingPunct="1">
              <a:defRPr/>
            </a:pPr>
            <a:r>
              <a:rPr lang="fr-FR" sz="1000" b="1">
                <a:solidFill>
                  <a:srgbClr val="FFFFFF"/>
                </a:solidFill>
                <a:latin typeface="Verdana" charset="0"/>
                <a:cs typeface="Arial" charset="0"/>
              </a:rPr>
              <a:t>&gt; TITRE DE LA PARTIE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0" y="2850356"/>
            <a:ext cx="9144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17500" y="61913"/>
            <a:ext cx="1582738" cy="420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08714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179746"/>
            <a:ext cx="7772400" cy="135497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1738314" y="127398"/>
            <a:ext cx="5667375" cy="30122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4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3741969" cy="3394472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3741969" cy="3394472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2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FC03-F3A1-944C-90A9-4E4D12AE8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22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C39F-01C2-E142-A242-98DFD306E1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40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245"/>
            <a:ext cx="1013715" cy="347463"/>
          </a:xfrm>
          <a:prstGeom prst="rect">
            <a:avLst/>
          </a:prstGeom>
        </p:spPr>
      </p:pic>
      <p:grpSp>
        <p:nvGrpSpPr>
          <p:cNvPr id="22" name="Group 9"/>
          <p:cNvGrpSpPr>
            <a:grpSpLocks/>
          </p:cNvGrpSpPr>
          <p:nvPr/>
        </p:nvGrpSpPr>
        <p:grpSpPr bwMode="auto">
          <a:xfrm rot="5400000">
            <a:off x="-1550350" y="2271396"/>
            <a:ext cx="4436475" cy="1007314"/>
            <a:chOff x="3353" y="7829"/>
            <a:chExt cx="5198" cy="1180"/>
          </a:xfrm>
          <a:solidFill>
            <a:srgbClr val="E7E8E8"/>
          </a:solidFill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2046" y="1200151"/>
            <a:ext cx="762475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691266" y="128587"/>
            <a:ext cx="6664768" cy="30122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llipse 4"/>
          <p:cNvSpPr>
            <a:spLocks/>
          </p:cNvSpPr>
          <p:nvPr/>
        </p:nvSpPr>
        <p:spPr>
          <a:xfrm>
            <a:off x="8479987" y="178317"/>
            <a:ext cx="214824" cy="216000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356034" y="225029"/>
            <a:ext cx="454025" cy="10596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583045" y="0"/>
            <a:ext cx="0" cy="19526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57200" y="608037"/>
            <a:ext cx="82296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2" y="712805"/>
            <a:ext cx="58543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40" r:id="rId3"/>
    <p:sldLayoutId id="2147491353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b="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Wingdings" charset="2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30000"/>
        <a:buFont typeface="Arial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Lucida Grande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90000"/>
        <a:buFont typeface="Lucida Grande"/>
        <a:buChar char="-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Blockchain: A technology for managing organizations in the unexpected? 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57772" y="3946452"/>
            <a:ext cx="1878777" cy="565295"/>
          </a:xfrm>
        </p:spPr>
        <p:txBody>
          <a:bodyPr/>
          <a:lstStyle/>
          <a:p>
            <a:r>
              <a:rPr lang="fr-FR" dirty="0"/>
              <a:t>Pr. Cécile Godé</a:t>
            </a:r>
          </a:p>
          <a:p>
            <a:r>
              <a:rPr lang="fr-FR" dirty="0"/>
              <a:t>March 9, 2021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56034" y="225029"/>
            <a:ext cx="454025" cy="105965"/>
          </a:xfrm>
        </p:spPr>
        <p:txBody>
          <a:bodyPr/>
          <a:lstStyle/>
          <a:p>
            <a:pPr>
              <a:defRPr/>
            </a:pPr>
            <a:fld id="{FFD1EE9B-3B4B-FA4C-A80D-5BB5E5798D7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43647909-1449-4DAB-A4C2-D192CEDD21B5}"/>
              </a:ext>
            </a:extLst>
          </p:cNvPr>
          <p:cNvSpPr txBox="1">
            <a:spLocks/>
          </p:cNvSpPr>
          <p:nvPr/>
        </p:nvSpPr>
        <p:spPr bwMode="auto">
          <a:xfrm>
            <a:off x="5007453" y="3987269"/>
            <a:ext cx="3405863" cy="56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b="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30000"/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10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FB1A5"/>
              </a:buClr>
              <a:buSzPct val="90000"/>
              <a:buFont typeface="Lucida Grande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Dialog # 3</a:t>
            </a:r>
          </a:p>
          <a:p>
            <a:r>
              <a:rPr lang="en-US" dirty="0"/>
              <a:t>Block Chain and Disaster Risk Reduction</a:t>
            </a:r>
          </a:p>
        </p:txBody>
      </p:sp>
    </p:spTree>
    <p:extLst>
      <p:ext uri="{BB962C8B-B14F-4D97-AF65-F5344CB8AC3E}">
        <p14:creationId xmlns:p14="http://schemas.microsoft.com/office/powerpoint/2010/main" val="124633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DE834BB-72FB-4731-9684-B22E9B997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46" y="1391519"/>
            <a:ext cx="7128309" cy="3130798"/>
          </a:xfrm>
        </p:spPr>
        <p:txBody>
          <a:bodyPr/>
          <a:lstStyle/>
          <a:p>
            <a:pPr marL="285750" indent="-285750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fr-FR" sz="1500" dirty="0"/>
              <a:t>The covid-19 can </a:t>
            </a:r>
            <a:r>
              <a:rPr lang="fr-FR" sz="1500" dirty="0" err="1"/>
              <a:t>be</a:t>
            </a:r>
            <a:r>
              <a:rPr lang="fr-FR" sz="1500" dirty="0"/>
              <a:t> </a:t>
            </a:r>
            <a:r>
              <a:rPr lang="fr-FR" sz="1500" dirty="0" err="1"/>
              <a:t>referred</a:t>
            </a:r>
            <a:r>
              <a:rPr lang="fr-FR" sz="1500" dirty="0"/>
              <a:t> to a </a:t>
            </a:r>
            <a:r>
              <a:rPr lang="en-US" sz="1500" b="1" dirty="0"/>
              <a:t>Black Swan </a:t>
            </a:r>
            <a:r>
              <a:rPr lang="en-US" sz="1500" dirty="0"/>
              <a:t>event </a:t>
            </a:r>
            <a:r>
              <a:rPr lang="en-US" sz="1200" dirty="0"/>
              <a:t>(</a:t>
            </a:r>
            <a:r>
              <a:rPr lang="en-US" sz="1200" dirty="0" err="1"/>
              <a:t>Taleb</a:t>
            </a:r>
            <a:r>
              <a:rPr lang="en-US" sz="1200" dirty="0"/>
              <a:t>, 2007)</a:t>
            </a:r>
          </a:p>
          <a:p>
            <a:pPr marL="898525" lvl="1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An unexpected situation</a:t>
            </a:r>
          </a:p>
          <a:p>
            <a:pPr marL="1184275" lvl="2" indent="-360363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Surprising, hard-to-predict, with potentially high impacts on organizations</a:t>
            </a:r>
          </a:p>
          <a:p>
            <a:pPr marL="1184275" lvl="2" indent="-360363"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Their causalities are often explained after their occurrence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A3A756F-140E-475E-B5D8-118DAA93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679" y="714002"/>
            <a:ext cx="7984321" cy="482203"/>
          </a:xfrm>
        </p:spPr>
        <p:txBody>
          <a:bodyPr/>
          <a:lstStyle/>
          <a:p>
            <a:r>
              <a:rPr lang="fr-FR" dirty="0"/>
              <a:t>The COVID-19 </a:t>
            </a:r>
            <a:r>
              <a:rPr lang="fr-FR" dirty="0" err="1"/>
              <a:t>pandemic</a:t>
            </a:r>
            <a:r>
              <a:rPr lang="fr-FR" dirty="0"/>
              <a:t>: An </a:t>
            </a:r>
            <a:r>
              <a:rPr lang="fr-FR" dirty="0" err="1"/>
              <a:t>unexpected</a:t>
            </a:r>
            <a:r>
              <a:rPr lang="fr-FR" dirty="0"/>
              <a:t> situation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008ED67-4969-4213-B65F-18BF884D1E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Dialog # 3 - Block Chain and Disaster Risk Reduction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AB249AB-53A3-4F68-B6CB-4525F2E1F2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4587770-E644-4F43-8609-E8024BDC44C7}"/>
              </a:ext>
            </a:extLst>
          </p:cNvPr>
          <p:cNvGrpSpPr/>
          <p:nvPr/>
        </p:nvGrpSpPr>
        <p:grpSpPr>
          <a:xfrm>
            <a:off x="6656611" y="2571750"/>
            <a:ext cx="2346353" cy="1776173"/>
            <a:chOff x="6562424" y="2571750"/>
            <a:chExt cx="2346353" cy="1776173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635F2E9B-91B5-4731-AE2C-1E7AD726273D}"/>
                </a:ext>
              </a:extLst>
            </p:cNvPr>
            <p:cNvGrpSpPr/>
            <p:nvPr/>
          </p:nvGrpSpPr>
          <p:grpSpPr>
            <a:xfrm>
              <a:off x="6562424" y="2571750"/>
              <a:ext cx="2346353" cy="1165783"/>
              <a:chOff x="5895022" y="3468553"/>
              <a:chExt cx="2346353" cy="1165783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F3559464-142D-47AD-B8A9-7E70F9B01E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95022" y="3540334"/>
                <a:ext cx="1588068" cy="1094002"/>
              </a:xfrm>
              <a:prstGeom prst="rect">
                <a:avLst/>
              </a:prstGeom>
            </p:spPr>
          </p:pic>
          <p:pic>
            <p:nvPicPr>
              <p:cNvPr id="6" name="Image 5">
                <a:extLst>
                  <a:ext uri="{FF2B5EF4-FFF2-40B4-BE49-F238E27FC236}">
                    <a16:creationId xmlns:a16="http://schemas.microsoft.com/office/drawing/2014/main" id="{F43A95F0-1A7A-4475-8672-553651F761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65775" y="3468553"/>
                <a:ext cx="1375600" cy="770336"/>
              </a:xfrm>
              <a:prstGeom prst="rect">
                <a:avLst/>
              </a:prstGeom>
            </p:spPr>
          </p:pic>
        </p:grp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D0254D74-313A-4B13-B42B-77652E887EC5}"/>
                </a:ext>
              </a:extLst>
            </p:cNvPr>
            <p:cNvSpPr txBox="1"/>
            <p:nvPr/>
          </p:nvSpPr>
          <p:spPr bwMode="auto">
            <a:xfrm>
              <a:off x="6836414" y="3732370"/>
              <a:ext cx="2072363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sz="1000" dirty="0" err="1"/>
                <a:t>Taleb</a:t>
              </a:r>
              <a:r>
                <a:rPr lang="en-US" sz="1000" dirty="0"/>
                <a:t> N.N. (2007), </a:t>
              </a:r>
              <a:r>
                <a:rPr lang="en-US" sz="1000" i="1" dirty="0"/>
                <a:t>The Black Swan. The impact of the highly improbable</a:t>
              </a:r>
              <a:r>
                <a:rPr lang="en-US" sz="1000" dirty="0"/>
                <a:t>, Penguin Books, London.</a:t>
              </a:r>
              <a:endParaRPr lang="fr-FR" sz="1000" dirty="0"/>
            </a:p>
            <a:p>
              <a:endParaRPr lang="fr-FR" sz="1000" b="1" baseline="0" dirty="0">
                <a:latin typeface="Verdana" charset="0"/>
                <a:cs typeface="Arial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A457A14A-846F-43E5-83FF-E4CC4856853C}"/>
              </a:ext>
            </a:extLst>
          </p:cNvPr>
          <p:cNvGrpSpPr/>
          <p:nvPr/>
        </p:nvGrpSpPr>
        <p:grpSpPr>
          <a:xfrm>
            <a:off x="686937" y="1327661"/>
            <a:ext cx="8316027" cy="3947295"/>
            <a:chOff x="1062045" y="2278625"/>
            <a:chExt cx="7253118" cy="3533505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C1898A40-6DFD-44F8-9964-BFCDA924D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62045" y="2278625"/>
              <a:ext cx="5057557" cy="3533505"/>
            </a:xfrm>
            <a:prstGeom prst="rect">
              <a:avLst/>
            </a:prstGeom>
          </p:spPr>
        </p:pic>
        <p:sp>
          <p:nvSpPr>
            <p:cNvPr id="15" name="Légende : flèche courbée 14">
              <a:extLst>
                <a:ext uri="{FF2B5EF4-FFF2-40B4-BE49-F238E27FC236}">
                  <a16:creationId xmlns:a16="http://schemas.microsoft.com/office/drawing/2014/main" id="{DD7D071A-5C90-41A2-9B37-F130760182CE}"/>
                </a:ext>
              </a:extLst>
            </p:cNvPr>
            <p:cNvSpPr/>
            <p:nvPr/>
          </p:nvSpPr>
          <p:spPr>
            <a:xfrm>
              <a:off x="3574646" y="2334312"/>
              <a:ext cx="4740517" cy="906640"/>
            </a:xfrm>
            <a:prstGeom prst="borderCallout2">
              <a:avLst>
                <a:gd name="adj1" fmla="val 18750"/>
                <a:gd name="adj2" fmla="val -39"/>
                <a:gd name="adj3" fmla="val 22803"/>
                <a:gd name="adj4" fmla="val -3031"/>
                <a:gd name="adj5" fmla="val 185373"/>
                <a:gd name="adj6" fmla="val -6833"/>
              </a:avLst>
            </a:prstGeom>
            <a:solidFill>
              <a:srgbClr val="252E44"/>
            </a:solidFill>
            <a:ln w="28575">
              <a:solidFill>
                <a:srgbClr val="252E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How can blockchain support </a:t>
              </a:r>
              <a:r>
                <a:rPr lang="fr-FR" b="1" dirty="0" err="1"/>
                <a:t>organizations</a:t>
              </a:r>
              <a:r>
                <a:rPr lang="fr-FR" b="1" dirty="0"/>
                <a:t> </a:t>
              </a:r>
              <a:r>
                <a:rPr lang="fr-FR" b="1" dirty="0" err="1"/>
                <a:t>when</a:t>
              </a:r>
              <a:r>
                <a:rPr lang="fr-FR" b="1" dirty="0"/>
                <a:t> </a:t>
              </a:r>
              <a:r>
                <a:rPr lang="fr-FR" b="1" dirty="0" err="1"/>
                <a:t>they</a:t>
              </a:r>
              <a:r>
                <a:rPr lang="fr-FR" b="1" dirty="0"/>
                <a:t> face </a:t>
              </a:r>
              <a:r>
                <a:rPr lang="fr-FR" b="1" dirty="0" err="1"/>
                <a:t>with</a:t>
              </a:r>
              <a:r>
                <a:rPr lang="fr-FR" b="1" dirty="0"/>
                <a:t> a black </a:t>
              </a:r>
              <a:r>
                <a:rPr lang="fr-FR" b="1" dirty="0" err="1"/>
                <a:t>swan</a:t>
              </a:r>
              <a:r>
                <a:rPr lang="fr-FR" b="1" dirty="0"/>
                <a:t> </a:t>
              </a:r>
              <a:r>
                <a:rPr lang="fr-FR" b="1" dirty="0" err="1"/>
                <a:t>event</a:t>
              </a:r>
              <a:r>
                <a:rPr lang="fr-FR" b="1" dirty="0"/>
                <a:t>? 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E33CB25-41FA-4FAD-BE61-C503D0EF44CB}"/>
                </a:ext>
              </a:extLst>
            </p:cNvPr>
            <p:cNvSpPr/>
            <p:nvPr/>
          </p:nvSpPr>
          <p:spPr>
            <a:xfrm>
              <a:off x="2866530" y="4006039"/>
              <a:ext cx="629814" cy="683768"/>
            </a:xfrm>
            <a:prstGeom prst="ellipse">
              <a:avLst/>
            </a:prstGeom>
            <a:noFill/>
            <a:ln w="57150">
              <a:solidFill>
                <a:srgbClr val="252E4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2637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59679" y="615631"/>
            <a:ext cx="7697718" cy="482203"/>
          </a:xfrm>
        </p:spPr>
        <p:txBody>
          <a:bodyPr/>
          <a:lstStyle/>
          <a:p>
            <a:r>
              <a:rPr lang="en-US" dirty="0"/>
              <a:t>Blockchain to lessen the effect of the pandemic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Dialog # 3 - Block Chain and Disaster Risk Reduction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pic>
        <p:nvPicPr>
          <p:cNvPr id="2" name="Espace réservé du contenu 1">
            <a:extLst>
              <a:ext uri="{FF2B5EF4-FFF2-40B4-BE49-F238E27FC236}">
                <a16:creationId xmlns:a16="http://schemas.microsoft.com/office/drawing/2014/main" id="{84351EE9-7528-417B-A184-798FB8315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63982" y="1463827"/>
            <a:ext cx="2318906" cy="112404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D72967B-4C3E-4A65-855E-D63DA3496097}"/>
              </a:ext>
            </a:extLst>
          </p:cNvPr>
          <p:cNvSpPr txBox="1"/>
          <p:nvPr/>
        </p:nvSpPr>
        <p:spPr bwMode="auto">
          <a:xfrm>
            <a:off x="3617902" y="1458144"/>
            <a:ext cx="5192157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5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trustworthy contact tracing system</a:t>
            </a:r>
          </a:p>
          <a:p>
            <a:pPr marL="538163" lvl="1" indent="-1809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A purely </a:t>
            </a:r>
            <a:r>
              <a:rPr lang="en-US" sz="14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decentralized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system without a trusted third party</a:t>
            </a:r>
          </a:p>
          <a:p>
            <a:pPr marL="538163" lvl="1" indent="-1809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track and trace test-kits, infected or vaccinated individuals, etc. </a:t>
            </a:r>
            <a:endParaRPr lang="en-US" sz="14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8163" lvl="1" indent="-180975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more questions about personal data that could be misuse by governments for instance</a:t>
            </a:r>
            <a:endParaRPr lang="fr-FR" sz="1000" baseline="0" dirty="0">
              <a:latin typeface="Verdana" charset="0"/>
              <a:cs typeface="Arial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E0A399D-85FA-4045-AF0F-FAB2552CFA9B}"/>
              </a:ext>
            </a:extLst>
          </p:cNvPr>
          <p:cNvSpPr txBox="1"/>
          <p:nvPr/>
        </p:nvSpPr>
        <p:spPr bwMode="auto">
          <a:xfrm>
            <a:off x="3617901" y="2873916"/>
            <a:ext cx="5192157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A smart hospital based on blockchain-enabled </a:t>
            </a:r>
            <a:r>
              <a:rPr lang="en-US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IoMT</a:t>
            </a: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(Internet of Medical Things)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Immutability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traceability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stored data and smart contracts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Real-time monitoring of beds availability, malfunctions of medical devices, environmental hygiene and air quality, sterilization of medical devices, cleaning robots, etc. </a:t>
            </a: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DE0FB2EB-EEF8-45B9-B501-3A74588C0FEA}"/>
              </a:ext>
            </a:extLst>
          </p:cNvPr>
          <p:cNvGrpSpPr/>
          <p:nvPr/>
        </p:nvGrpSpPr>
        <p:grpSpPr>
          <a:xfrm>
            <a:off x="1024285" y="2846463"/>
            <a:ext cx="2452790" cy="1681406"/>
            <a:chOff x="977644" y="2605844"/>
            <a:chExt cx="2579348" cy="1525368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969A136-DCCE-4CD3-8F62-E92AD1BBC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7644" y="2701084"/>
              <a:ext cx="2028003" cy="1334888"/>
            </a:xfrm>
            <a:prstGeom prst="rect">
              <a:avLst/>
            </a:prstGeom>
          </p:spPr>
        </p:pic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8306FDC2-D1DB-4C17-A985-64D4DD423F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46782" y="2605844"/>
              <a:ext cx="1210210" cy="15253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318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A42863E-C5A3-4D32-AEA6-51C573BFB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46" y="1322011"/>
            <a:ext cx="7624753" cy="565929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b="1" dirty="0">
                <a:latin typeface="Arial" panose="020B0604020202020204" pitchFamily="34" charset="0"/>
                <a:cs typeface="Arial" panose="020B0604020202020204" pitchFamily="34" charset="0"/>
              </a:rPr>
              <a:t>Digital resilience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is the ability of organizations and teams to build a robust digital environment </a:t>
            </a:r>
            <a:r>
              <a:rPr lang="en-US" sz="1500" dirty="0"/>
              <a:t>to prevent, anticipate, absorb and adapt to unexpected events</a:t>
            </a:r>
          </a:p>
          <a:p>
            <a:endParaRPr lang="en-US" sz="15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914294A-3CB3-4944-BCE4-B779DA659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99" y="634812"/>
            <a:ext cx="7312106" cy="482203"/>
          </a:xfrm>
        </p:spPr>
        <p:txBody>
          <a:bodyPr/>
          <a:lstStyle/>
          <a:p>
            <a:r>
              <a:rPr lang="en-US" dirty="0"/>
              <a:t>Blockchain to foster digital resilience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6E886F-6938-4C71-8897-94EAA2F183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Dialog # 3 - Block Chain and Disaster Risk Reduction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997945E-4C49-4F31-B661-E65AEBC75D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7A241DE-1173-4E41-A4EE-3FF441FE3E71}"/>
              </a:ext>
            </a:extLst>
          </p:cNvPr>
          <p:cNvGrpSpPr/>
          <p:nvPr/>
        </p:nvGrpSpPr>
        <p:grpSpPr>
          <a:xfrm>
            <a:off x="1062046" y="2000312"/>
            <a:ext cx="7445059" cy="2400657"/>
            <a:chOff x="1062046" y="1874633"/>
            <a:chExt cx="7445059" cy="220848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A4C9923-8073-46D9-9549-E4C17A21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2046" y="1984718"/>
              <a:ext cx="3016042" cy="2010695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EAB7800B-F17D-476F-AFC5-E67B40FE7865}"/>
                </a:ext>
              </a:extLst>
            </p:cNvPr>
            <p:cNvSpPr txBox="1"/>
            <p:nvPr/>
          </p:nvSpPr>
          <p:spPr bwMode="auto">
            <a:xfrm>
              <a:off x="4153468" y="1874633"/>
              <a:ext cx="4353637" cy="2208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rtlCol="0" anchor="ctr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500" b="1" dirty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1500" b="1" dirty="0"/>
                <a:t>any companies have suffered serious supply chain disruptions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sz="1400" dirty="0"/>
                <a:t>Blockchain allows for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real-time location information</a:t>
              </a:r>
              <a:r>
                <a:rPr lang="en-US" sz="1400" dirty="0"/>
                <a:t> and for the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complete history </a:t>
              </a:r>
              <a:r>
                <a:rPr lang="en-US" sz="1400" dirty="0"/>
                <a:t>of a product from start to finish</a:t>
              </a:r>
            </a:p>
            <a:p>
              <a:pPr marL="742950" lvl="1" indent="-285750">
                <a:buFont typeface="Wingdings" panose="05000000000000000000" pitchFamily="2" charset="2"/>
                <a:buChar char="§"/>
              </a:pPr>
              <a:r>
                <a:rPr lang="en-US" sz="1400" dirty="0"/>
                <a:t>From every time a product is adjusted as well as the documentation of the transaction, this creates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full transparency </a:t>
              </a:r>
              <a:r>
                <a:rPr lang="en-US" sz="1400" dirty="0"/>
                <a:t>and </a:t>
              </a:r>
              <a:r>
                <a:rPr lang="en-US" sz="1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knowledge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400" dirty="0"/>
                <a:t>Digital resilience in supply chain =&gt; Investments in reducing technical and operational shortcomings and testing in new blockchain applications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632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63500A4-AA4F-4BC8-AA69-4C0DE94DA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2046" y="1397795"/>
            <a:ext cx="7624753" cy="3196827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500" dirty="0"/>
              <a:t>Blockchain has the potential to </a:t>
            </a:r>
            <a:r>
              <a:rPr lang="en-US" sz="1500" b="1" dirty="0"/>
              <a:t>transform and reconfigure </a:t>
            </a:r>
            <a:r>
              <a:rPr lang="en-US" sz="1500" dirty="0"/>
              <a:t>business processes and work practices in organization </a:t>
            </a:r>
            <a:r>
              <a:rPr lang="en-US" sz="1200" dirty="0"/>
              <a:t>(</a:t>
            </a:r>
            <a:r>
              <a:rPr lang="en-US" sz="1200" dirty="0" err="1"/>
              <a:t>Orlikowski</a:t>
            </a:r>
            <a:r>
              <a:rPr lang="en-US" sz="1200" dirty="0"/>
              <a:t> and Scott, 2016; </a:t>
            </a:r>
            <a:r>
              <a:rPr lang="en-US" sz="1200" dirty="0" err="1"/>
              <a:t>Schildt</a:t>
            </a:r>
            <a:r>
              <a:rPr lang="en-US" sz="1200" dirty="0"/>
              <a:t>, 2017)</a:t>
            </a:r>
          </a:p>
          <a:p>
            <a:pPr marL="896938" lvl="1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As an emerging technology, practical applications of blockchain are largely unrealized</a:t>
            </a:r>
          </a:p>
          <a:p>
            <a:pPr marL="896938" lvl="1" indent="-360363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/>
              <a:t>It may have a dramatic impact on working, organizing and on broader aspects of organizational system </a:t>
            </a:r>
            <a:r>
              <a:rPr lang="en-US" sz="1200" dirty="0"/>
              <a:t>(Li et al., 2018)</a:t>
            </a:r>
            <a:r>
              <a:rPr lang="en-US" dirty="0"/>
              <a:t>, e.g.:</a:t>
            </a:r>
          </a:p>
          <a:p>
            <a:pPr marL="1182688" lvl="2" indent="-3603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Escaping the “centralized world” of hierarchical organizations towards more agile and flatter organizations =&gt; re-allocation of roles and power</a:t>
            </a:r>
          </a:p>
          <a:p>
            <a:pPr marL="1182688" lvl="2" indent="-360363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Automating tasks that were previously handled by employees thanks to blockchain-based smart contracts =&gt; perceived threat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00AA54D-ABEF-4279-81BD-61040B03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925" y="623293"/>
            <a:ext cx="7867935" cy="482203"/>
          </a:xfrm>
        </p:spPr>
        <p:txBody>
          <a:bodyPr/>
          <a:lstStyle/>
          <a:p>
            <a:r>
              <a:rPr lang="fr-FR" dirty="0"/>
              <a:t>Handling change management: A key challenge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E8C5BA4-1085-421C-8F1D-8E98AC3497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Dialog # 3 - Block Chain and Disaster Risk Reduction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72F542E-C9FE-452B-B7C3-5F7FD9502D8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629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50AA512C-AB07-426B-88D4-0A12CF659D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Dialog # 3 - Block Chain and Disaster Risk Reduction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C834B8A6-49A0-4576-858C-7D16B9312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74C39F-01C2-E142-A242-98DFD306E142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498879B-C63F-4368-9A96-BE8F33148F15}"/>
              </a:ext>
            </a:extLst>
          </p:cNvPr>
          <p:cNvSpPr/>
          <p:nvPr/>
        </p:nvSpPr>
        <p:spPr>
          <a:xfrm>
            <a:off x="2206388" y="1637731"/>
            <a:ext cx="5113361" cy="1651379"/>
          </a:xfrm>
          <a:prstGeom prst="roundRect">
            <a:avLst/>
          </a:prstGeom>
          <a:noFill/>
          <a:ln w="28575">
            <a:solidFill>
              <a:srgbClr val="252E4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err="1">
                <a:solidFill>
                  <a:srgbClr val="252E44"/>
                </a:solidFill>
              </a:rPr>
              <a:t>Thank</a:t>
            </a:r>
            <a:r>
              <a:rPr lang="fr-FR" sz="2000" b="1" dirty="0">
                <a:solidFill>
                  <a:srgbClr val="252E44"/>
                </a:solidFill>
              </a:rPr>
              <a:t> </a:t>
            </a:r>
            <a:r>
              <a:rPr lang="fr-FR" sz="2000" b="1" dirty="0" err="1">
                <a:solidFill>
                  <a:srgbClr val="252E44"/>
                </a:solidFill>
              </a:rPr>
              <a:t>you</a:t>
            </a:r>
            <a:r>
              <a:rPr lang="fr-FR" sz="2000" b="1" dirty="0">
                <a:solidFill>
                  <a:srgbClr val="252E44"/>
                </a:solidFill>
              </a:rPr>
              <a:t> for </a:t>
            </a:r>
            <a:r>
              <a:rPr lang="fr-FR" sz="2000" b="1" dirty="0" err="1">
                <a:solidFill>
                  <a:srgbClr val="252E44"/>
                </a:solidFill>
              </a:rPr>
              <a:t>your</a:t>
            </a:r>
            <a:r>
              <a:rPr lang="fr-FR" sz="2000" b="1" dirty="0">
                <a:solidFill>
                  <a:srgbClr val="252E44"/>
                </a:solidFill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749045587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16-9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=""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Modele_16-9_PPT_AMU_2017</Template>
  <TotalTime>563</TotalTime>
  <Words>482</Words>
  <Application>Microsoft Office PowerPoint</Application>
  <PresentationFormat>Affichage à l'écran (16:9)</PresentationFormat>
  <Paragraphs>49</Paragraphs>
  <Slides>6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Lucida Grande</vt:lpstr>
      <vt:lpstr>Verdana</vt:lpstr>
      <vt:lpstr>Wingdings</vt:lpstr>
      <vt:lpstr>Modele_16-9_PPT_AMU_2017</vt:lpstr>
      <vt:lpstr>Blockchain: A technology for managing organizations in the unexpected? </vt:lpstr>
      <vt:lpstr>The COVID-19 pandemic: An unexpected situation</vt:lpstr>
      <vt:lpstr>Blockchain to lessen the effect of the pandemic</vt:lpstr>
      <vt:lpstr>Blockchain to foster digital resilience</vt:lpstr>
      <vt:lpstr>Handling change management: A key challenge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RIZZO Anouk</dc:creator>
  <cp:lastModifiedBy>Cécile Godé</cp:lastModifiedBy>
  <cp:revision>58</cp:revision>
  <cp:lastPrinted>2017-03-27T13:23:53Z</cp:lastPrinted>
  <dcterms:created xsi:type="dcterms:W3CDTF">2021-01-26T17:48:06Z</dcterms:created>
  <dcterms:modified xsi:type="dcterms:W3CDTF">2021-03-04T20:16:12Z</dcterms:modified>
</cp:coreProperties>
</file>