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0" r:id="rId2"/>
  </p:sldMasterIdLst>
  <p:notesMasterIdLst>
    <p:notesMasterId r:id="rId8"/>
  </p:notesMasterIdLst>
  <p:handoutMasterIdLst>
    <p:handoutMasterId r:id="rId9"/>
  </p:handoutMasterIdLst>
  <p:sldIdLst>
    <p:sldId id="256" r:id="rId3"/>
    <p:sldId id="312" r:id="rId4"/>
    <p:sldId id="264" r:id="rId5"/>
    <p:sldId id="267" r:id="rId6"/>
    <p:sldId id="2183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D0CB37-1E44-7A40-AF2B-75D1EE2673DA}">
          <p14:sldIdLst>
            <p14:sldId id="256"/>
            <p14:sldId id="312"/>
            <p14:sldId id="264"/>
            <p14:sldId id="267"/>
            <p14:sldId id="21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brandt" initials="jb [3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378808-B74F-4B23-A287-013F82C16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C43ED-EECD-45D2-8457-F1E9DBEC78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0600062-7AD8-4EB0-9797-066264194A05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3FF4C-BD44-40E6-BA37-8AFAED032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BF31C-F933-48F9-A93A-552AE05E9F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B648F77-441A-4DD8-A376-C3B11B5BA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9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37CE8A-AF8F-4777-A553-737C535D33A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B50467-D3CE-44AC-8729-9C9B1F9C6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50467-D3CE-44AC-8729-9C9B1F9C6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50467-D3CE-44AC-8729-9C9B1F9C6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eneral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Gener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-General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105628" y="465270"/>
            <a:ext cx="5444279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1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558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27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422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3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buffback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inbuff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General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General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2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inlue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61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General1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PT-General4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6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9" r:id="rId8"/>
    <p:sldLayoutId id="2147483814" r:id="rId9"/>
    <p:sldLayoutId id="2147483813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General15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PT-General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PT-General1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  <p:sldLayoutId id="2147483816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hwasserman@gw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0522" y="465270"/>
            <a:ext cx="6111551" cy="2441160"/>
          </a:xfrm>
        </p:spPr>
        <p:txBody>
          <a:bodyPr/>
          <a:lstStyle/>
          <a:p>
            <a:r>
              <a:rPr lang="en-US" sz="2400" b="0" dirty="0">
                <a:effectLst/>
              </a:rPr>
              <a:t>CSPRI Blockchain–DRR Research</a:t>
            </a:r>
            <a:br>
              <a:rPr lang="en-US" sz="2400" dirty="0">
                <a:effectLst/>
              </a:rPr>
            </a:br>
            <a:r>
              <a:rPr lang="en-US" sz="2000" b="0" dirty="0">
                <a:effectLst/>
              </a:rPr>
              <a:t>What is blockchain and why it matters for DRR</a:t>
            </a:r>
            <a:br>
              <a:rPr lang="en-US" sz="2400" b="0" dirty="0"/>
            </a:b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4C287-BEAD-4C3D-802D-C7D014D6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95" y="1856513"/>
            <a:ext cx="5374105" cy="25752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6565" y="4474164"/>
            <a:ext cx="5614961" cy="17526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March 9, 2021</a:t>
            </a:r>
          </a:p>
          <a:p>
            <a:r>
              <a:rPr lang="en-US" sz="1800" dirty="0">
                <a:solidFill>
                  <a:srgbClr val="00B0F0"/>
                </a:solidFill>
              </a:rPr>
              <a:t>Neil H. Wasserman</a:t>
            </a:r>
            <a:br>
              <a:rPr lang="en-US" sz="1800" dirty="0">
                <a:solidFill>
                  <a:srgbClr val="00B0F0"/>
                </a:solidFill>
              </a:rPr>
            </a:br>
            <a:r>
              <a:rPr lang="en-US" sz="1800" dirty="0">
                <a:solidFill>
                  <a:srgbClr val="00B0F0"/>
                </a:solidFill>
                <a:hlinkClick r:id="rId4"/>
              </a:rPr>
              <a:t>nhwasserman@gwu.edu</a:t>
            </a:r>
            <a:br>
              <a:rPr lang="en-US" sz="1800" dirty="0">
                <a:solidFill>
                  <a:srgbClr val="00B0F0"/>
                </a:solidFill>
              </a:rPr>
            </a:br>
            <a:r>
              <a:rPr lang="en-US" sz="1800" dirty="0">
                <a:solidFill>
                  <a:srgbClr val="00B0F0"/>
                </a:solidFill>
              </a:rPr>
              <a:t>Tel. 202-556-1501</a:t>
            </a:r>
          </a:p>
        </p:txBody>
      </p:sp>
    </p:spTree>
    <p:extLst>
      <p:ext uri="{BB962C8B-B14F-4D97-AF65-F5344CB8AC3E}">
        <p14:creationId xmlns:p14="http://schemas.microsoft.com/office/powerpoint/2010/main" val="211487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B3AA51-E75A-45D1-9437-8D8BD576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592819"/>
          </a:xfrm>
        </p:spPr>
        <p:txBody>
          <a:bodyPr/>
          <a:lstStyle/>
          <a:p>
            <a:r>
              <a:rPr lang="en-US" sz="3600" dirty="0"/>
              <a:t>Blockchain structure - Linked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1C83A-E810-4E90-AB3A-4E5CB6CE2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49" y="2093568"/>
            <a:ext cx="7756263" cy="267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111E9-E043-4AF3-AB4A-A2DABABC5479}"/>
              </a:ext>
            </a:extLst>
          </p:cNvPr>
          <p:cNvSpPr txBox="1"/>
          <p:nvPr/>
        </p:nvSpPr>
        <p:spPr>
          <a:xfrm>
            <a:off x="688490" y="4764432"/>
            <a:ext cx="3883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NIST Blockchain Technology Overview Draft NISTR 8202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26892-6FCB-4F0E-8B43-A441291E7093}"/>
              </a:ext>
            </a:extLst>
          </p:cNvPr>
          <p:cNvSpPr txBox="1"/>
          <p:nvPr/>
        </p:nvSpPr>
        <p:spPr>
          <a:xfrm>
            <a:off x="1399112" y="1302117"/>
            <a:ext cx="2212304" cy="240066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Hash-based Data Stability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15950-4661-43EA-A0CF-96866F9265B6}"/>
              </a:ext>
            </a:extLst>
          </p:cNvPr>
          <p:cNvSpPr txBox="1"/>
          <p:nvPr/>
        </p:nvSpPr>
        <p:spPr>
          <a:xfrm>
            <a:off x="1399113" y="1506332"/>
            <a:ext cx="3034341" cy="240066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Validation by incentivized consensus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D5D7D-5187-497A-B94A-AEB85DE68A9C}"/>
              </a:ext>
            </a:extLst>
          </p:cNvPr>
          <p:cNvSpPr txBox="1"/>
          <p:nvPr/>
        </p:nvSpPr>
        <p:spPr>
          <a:xfrm>
            <a:off x="1399112" y="1716793"/>
            <a:ext cx="3034341" cy="240066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Closure (e.g., for transaction sets)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AFBEB-52B9-4DB8-AD09-1F3FB65ED52E}"/>
              </a:ext>
            </a:extLst>
          </p:cNvPr>
          <p:cNvSpPr txBox="1"/>
          <p:nvPr/>
        </p:nvSpPr>
        <p:spPr>
          <a:xfrm>
            <a:off x="1403735" y="1112777"/>
            <a:ext cx="4202738" cy="240066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Replication of linked data blocks and operational rules</a:t>
            </a:r>
          </a:p>
        </p:txBody>
      </p:sp>
    </p:spTree>
    <p:extLst>
      <p:ext uri="{BB962C8B-B14F-4D97-AF65-F5344CB8AC3E}">
        <p14:creationId xmlns:p14="http://schemas.microsoft.com/office/powerpoint/2010/main" val="35844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4F7772-76E2-4BCC-BEDB-84306A26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Bitcoin versus Blockchain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46E50-2E8E-4B44-83B0-3F5F5773A41F}"/>
              </a:ext>
            </a:extLst>
          </p:cNvPr>
          <p:cNvSpPr txBox="1"/>
          <p:nvPr/>
        </p:nvSpPr>
        <p:spPr>
          <a:xfrm>
            <a:off x="1625429" y="2164422"/>
            <a:ext cx="2736005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Currency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1FCE2-55AF-4B5D-AA7D-B5D81AA24C5F}"/>
              </a:ext>
            </a:extLst>
          </p:cNvPr>
          <p:cNvSpPr txBox="1"/>
          <p:nvPr/>
        </p:nvSpPr>
        <p:spPr>
          <a:xfrm>
            <a:off x="1399114" y="1678536"/>
            <a:ext cx="1846665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Bitcoin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538E1-4B32-4F16-AF09-C0058237328F}"/>
              </a:ext>
            </a:extLst>
          </p:cNvPr>
          <p:cNvSpPr txBox="1"/>
          <p:nvPr/>
        </p:nvSpPr>
        <p:spPr>
          <a:xfrm>
            <a:off x="4712897" y="1697542"/>
            <a:ext cx="1846665" cy="424732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Blockchain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DBD70-DBB7-4824-86FA-BEC889880BB1}"/>
              </a:ext>
            </a:extLst>
          </p:cNvPr>
          <p:cNvSpPr txBox="1"/>
          <p:nvPr/>
        </p:nvSpPr>
        <p:spPr>
          <a:xfrm>
            <a:off x="4634263" y="2162242"/>
            <a:ext cx="3456484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Physical and virtual objects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B9C8D-6CC1-4BFF-A515-64D6F67DEEB8}"/>
              </a:ext>
            </a:extLst>
          </p:cNvPr>
          <p:cNvSpPr txBox="1"/>
          <p:nvPr/>
        </p:nvSpPr>
        <p:spPr>
          <a:xfrm>
            <a:off x="1629776" y="2643396"/>
            <a:ext cx="2736005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C8CD1-91D8-42B7-8F45-418D0AAD9EE5}"/>
              </a:ext>
            </a:extLst>
          </p:cNvPr>
          <p:cNvSpPr txBox="1"/>
          <p:nvPr/>
        </p:nvSpPr>
        <p:spPr>
          <a:xfrm>
            <a:off x="4638610" y="2641216"/>
            <a:ext cx="3956750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Business logic - Smart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D50AE-27DA-4D04-9429-245F3C9AA820}"/>
              </a:ext>
            </a:extLst>
          </p:cNvPr>
          <p:cNvSpPr txBox="1"/>
          <p:nvPr/>
        </p:nvSpPr>
        <p:spPr>
          <a:xfrm>
            <a:off x="1634123" y="3122370"/>
            <a:ext cx="2736005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Ownership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E596F-E134-4F4C-AF32-FB4C6CF21B9A}"/>
              </a:ext>
            </a:extLst>
          </p:cNvPr>
          <p:cNvSpPr txBox="1"/>
          <p:nvPr/>
        </p:nvSpPr>
        <p:spPr>
          <a:xfrm>
            <a:off x="4642957" y="3120190"/>
            <a:ext cx="3456484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Conditional relationships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D3097-03F0-4EAE-93D4-F6F39B4A6EDB}"/>
              </a:ext>
            </a:extLst>
          </p:cNvPr>
          <p:cNvSpPr txBox="1"/>
          <p:nvPr/>
        </p:nvSpPr>
        <p:spPr>
          <a:xfrm>
            <a:off x="1638470" y="3601344"/>
            <a:ext cx="2736005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Diadic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transfer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A91B0-75FE-4ABC-8AC7-6A84E56C606C}"/>
              </a:ext>
            </a:extLst>
          </p:cNvPr>
          <p:cNvSpPr txBox="1"/>
          <p:nvPr/>
        </p:nvSpPr>
        <p:spPr>
          <a:xfrm>
            <a:off x="4647304" y="3599164"/>
            <a:ext cx="3456484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Multi-party and social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34FB7-1C0B-4E59-B4CB-DEA147C84999}"/>
              </a:ext>
            </a:extLst>
          </p:cNvPr>
          <p:cNvSpPr txBox="1"/>
          <p:nvPr/>
        </p:nvSpPr>
        <p:spPr>
          <a:xfrm>
            <a:off x="1651526" y="4080316"/>
            <a:ext cx="2956217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Single instance / closure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E9F88-4FF8-4C6B-ABA1-0B443A451633}"/>
              </a:ext>
            </a:extLst>
          </p:cNvPr>
          <p:cNvSpPr txBox="1"/>
          <p:nvPr/>
        </p:nvSpPr>
        <p:spPr>
          <a:xfrm>
            <a:off x="4660360" y="4078136"/>
            <a:ext cx="3456484" cy="332399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Transaction chain</a:t>
            </a:r>
          </a:p>
        </p:txBody>
      </p:sp>
    </p:spTree>
    <p:extLst>
      <p:ext uri="{BB962C8B-B14F-4D97-AF65-F5344CB8AC3E}">
        <p14:creationId xmlns:p14="http://schemas.microsoft.com/office/powerpoint/2010/main" val="163678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1105BE-0A19-4ADE-84DD-1E2F77210BF9}"/>
              </a:ext>
            </a:extLst>
          </p:cNvPr>
          <p:cNvSpPr txBox="1"/>
          <p:nvPr/>
        </p:nvSpPr>
        <p:spPr>
          <a:xfrm>
            <a:off x="685800" y="2920594"/>
            <a:ext cx="3276600" cy="443198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No one owns the transaction record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Multiple sources of validation</a:t>
            </a:r>
          </a:p>
        </p:txBody>
      </p:sp>
      <p:sp>
        <p:nvSpPr>
          <p:cNvPr id="8" name="Shape 109">
            <a:extLst>
              <a:ext uri="{FF2B5EF4-FFF2-40B4-BE49-F238E27FC236}">
                <a16:creationId xmlns:a16="http://schemas.microsoft.com/office/drawing/2014/main" id="{F5FB019A-B30D-4CC6-BC5A-3089EE829D82}"/>
              </a:ext>
            </a:extLst>
          </p:cNvPr>
          <p:cNvSpPr txBox="1"/>
          <p:nvPr/>
        </p:nvSpPr>
        <p:spPr>
          <a:xfrm>
            <a:off x="533400" y="2632318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Distributed ledger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09">
            <a:extLst>
              <a:ext uri="{FF2B5EF4-FFF2-40B4-BE49-F238E27FC236}">
                <a16:creationId xmlns:a16="http://schemas.microsoft.com/office/drawing/2014/main" id="{AD48AAAD-FADE-4BF8-B1CB-09089A89539C}"/>
              </a:ext>
            </a:extLst>
          </p:cNvPr>
          <p:cNvSpPr txBox="1"/>
          <p:nvPr/>
        </p:nvSpPr>
        <p:spPr>
          <a:xfrm>
            <a:off x="533400" y="3402382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Consensus algorithms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580A7-D770-4E5B-8264-92BABE36CCF4}"/>
              </a:ext>
            </a:extLst>
          </p:cNvPr>
          <p:cNvSpPr txBox="1"/>
          <p:nvPr/>
        </p:nvSpPr>
        <p:spPr>
          <a:xfrm>
            <a:off x="685800" y="3664867"/>
            <a:ext cx="3276600" cy="637097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Proof of Work, Proof of Stake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Only one valid chain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Resolution of competing chains</a:t>
            </a:r>
          </a:p>
        </p:txBody>
      </p:sp>
      <p:sp>
        <p:nvSpPr>
          <p:cNvPr id="11" name="Shape 109">
            <a:extLst>
              <a:ext uri="{FF2B5EF4-FFF2-40B4-BE49-F238E27FC236}">
                <a16:creationId xmlns:a16="http://schemas.microsoft.com/office/drawing/2014/main" id="{23B300FF-25D7-47DB-92D6-B35CE7AAC38E}"/>
              </a:ext>
            </a:extLst>
          </p:cNvPr>
          <p:cNvSpPr txBox="1"/>
          <p:nvPr/>
        </p:nvSpPr>
        <p:spPr>
          <a:xfrm>
            <a:off x="990600" y="1373628"/>
            <a:ext cx="1600200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Technical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09">
            <a:extLst>
              <a:ext uri="{FF2B5EF4-FFF2-40B4-BE49-F238E27FC236}">
                <a16:creationId xmlns:a16="http://schemas.microsoft.com/office/drawing/2014/main" id="{92E4751B-70A7-4884-86BA-0C4D362551E0}"/>
              </a:ext>
            </a:extLst>
          </p:cNvPr>
          <p:cNvSpPr txBox="1"/>
          <p:nvPr/>
        </p:nvSpPr>
        <p:spPr>
          <a:xfrm>
            <a:off x="4648200" y="1281295"/>
            <a:ext cx="3657600" cy="455495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Pervasive rule-based contracts and verification</a:t>
            </a:r>
            <a:endParaRPr lang="x-none" sz="11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09">
            <a:extLst>
              <a:ext uri="{FF2B5EF4-FFF2-40B4-BE49-F238E27FC236}">
                <a16:creationId xmlns:a16="http://schemas.microsoft.com/office/drawing/2014/main" id="{C452D5D9-DC07-4DED-8656-6BFDB4203E28}"/>
              </a:ext>
            </a:extLst>
          </p:cNvPr>
          <p:cNvSpPr txBox="1"/>
          <p:nvPr/>
        </p:nvSpPr>
        <p:spPr>
          <a:xfrm>
            <a:off x="533400" y="1736467"/>
            <a:ext cx="2427111" cy="486273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No central administrator to assure</a:t>
            </a:r>
            <a:r>
              <a:rPr lang="en-US" sz="14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trust 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8A1A1E-607A-489A-9785-5DF580960ABB}"/>
              </a:ext>
            </a:extLst>
          </p:cNvPr>
          <p:cNvSpPr txBox="1"/>
          <p:nvPr/>
        </p:nvSpPr>
        <p:spPr>
          <a:xfrm>
            <a:off x="685800" y="2189356"/>
            <a:ext cx="3276600" cy="443198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There is no “god”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There are many angels</a:t>
            </a:r>
          </a:p>
        </p:txBody>
      </p:sp>
      <p:sp>
        <p:nvSpPr>
          <p:cNvPr id="15" name="Shape 109">
            <a:extLst>
              <a:ext uri="{FF2B5EF4-FFF2-40B4-BE49-F238E27FC236}">
                <a16:creationId xmlns:a16="http://schemas.microsoft.com/office/drawing/2014/main" id="{A00DB0E4-44F1-4996-AE7E-FB20059A28FA}"/>
              </a:ext>
            </a:extLst>
          </p:cNvPr>
          <p:cNvSpPr txBox="1"/>
          <p:nvPr/>
        </p:nvSpPr>
        <p:spPr>
          <a:xfrm>
            <a:off x="533399" y="4364432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Smart contracts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B2817D-242B-435D-B558-4FC88AFB6631}"/>
              </a:ext>
            </a:extLst>
          </p:cNvPr>
          <p:cNvSpPr txBox="1"/>
          <p:nvPr/>
        </p:nvSpPr>
        <p:spPr>
          <a:xfrm>
            <a:off x="685800" y="4539857"/>
            <a:ext cx="3276600" cy="443198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Complex conditions for transactions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Not in original blockchain, Ethereum</a:t>
            </a:r>
          </a:p>
        </p:txBody>
      </p:sp>
      <p:sp>
        <p:nvSpPr>
          <p:cNvPr id="17" name="Shape 109">
            <a:extLst>
              <a:ext uri="{FF2B5EF4-FFF2-40B4-BE49-F238E27FC236}">
                <a16:creationId xmlns:a16="http://schemas.microsoft.com/office/drawing/2014/main" id="{0FA91F60-BCBD-43BC-9197-DA70968EABB6}"/>
              </a:ext>
            </a:extLst>
          </p:cNvPr>
          <p:cNvSpPr txBox="1"/>
          <p:nvPr/>
        </p:nvSpPr>
        <p:spPr>
          <a:xfrm>
            <a:off x="533398" y="4977655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Blockchain as a Service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669121-C9CB-4ADC-B6C8-F299FBE8B20B}"/>
              </a:ext>
            </a:extLst>
          </p:cNvPr>
          <p:cNvSpPr txBox="1"/>
          <p:nvPr/>
        </p:nvSpPr>
        <p:spPr>
          <a:xfrm>
            <a:off x="5785555" y="2997249"/>
            <a:ext cx="1981200" cy="830997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Payments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Data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Services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Treatment regimens</a:t>
            </a:r>
          </a:p>
        </p:txBody>
      </p:sp>
      <p:sp>
        <p:nvSpPr>
          <p:cNvPr id="19" name="Shape 109">
            <a:extLst>
              <a:ext uri="{FF2B5EF4-FFF2-40B4-BE49-F238E27FC236}">
                <a16:creationId xmlns:a16="http://schemas.microsoft.com/office/drawing/2014/main" id="{8799DCFE-C0E8-407D-8056-7033697AE1E9}"/>
              </a:ext>
            </a:extLst>
          </p:cNvPr>
          <p:cNvSpPr txBox="1"/>
          <p:nvPr/>
        </p:nvSpPr>
        <p:spPr>
          <a:xfrm>
            <a:off x="5562600" y="2465785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Provenance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109">
            <a:extLst>
              <a:ext uri="{FF2B5EF4-FFF2-40B4-BE49-F238E27FC236}">
                <a16:creationId xmlns:a16="http://schemas.microsoft.com/office/drawing/2014/main" id="{275A1FC4-4277-45BF-8A23-410CD484B656}"/>
              </a:ext>
            </a:extLst>
          </p:cNvPr>
          <p:cNvSpPr txBox="1"/>
          <p:nvPr/>
        </p:nvSpPr>
        <p:spPr>
          <a:xfrm>
            <a:off x="5562599" y="3785251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Transferability</a:t>
            </a:r>
          </a:p>
        </p:txBody>
      </p:sp>
      <p:sp>
        <p:nvSpPr>
          <p:cNvPr id="21" name="Shape 109">
            <a:extLst>
              <a:ext uri="{FF2B5EF4-FFF2-40B4-BE49-F238E27FC236}">
                <a16:creationId xmlns:a16="http://schemas.microsoft.com/office/drawing/2014/main" id="{4A777922-9B56-494B-A650-CA2B11322F2B}"/>
              </a:ext>
            </a:extLst>
          </p:cNvPr>
          <p:cNvSpPr txBox="1"/>
          <p:nvPr/>
        </p:nvSpPr>
        <p:spPr>
          <a:xfrm>
            <a:off x="5562600" y="1792371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Identity /trust</a:t>
            </a:r>
          </a:p>
        </p:txBody>
      </p:sp>
      <p:sp>
        <p:nvSpPr>
          <p:cNvPr id="22" name="Shape 109">
            <a:extLst>
              <a:ext uri="{FF2B5EF4-FFF2-40B4-BE49-F238E27FC236}">
                <a16:creationId xmlns:a16="http://schemas.microsoft.com/office/drawing/2014/main" id="{31FC0BFA-51B3-4D5C-A7C0-1AE357E194CA}"/>
              </a:ext>
            </a:extLst>
          </p:cNvPr>
          <p:cNvSpPr txBox="1"/>
          <p:nvPr/>
        </p:nvSpPr>
        <p:spPr>
          <a:xfrm>
            <a:off x="5562598" y="4881061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Availability / confidentiality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109">
            <a:extLst>
              <a:ext uri="{FF2B5EF4-FFF2-40B4-BE49-F238E27FC236}">
                <a16:creationId xmlns:a16="http://schemas.microsoft.com/office/drawing/2014/main" id="{92DA1B6A-D941-480E-911C-6ADA37C026C7}"/>
              </a:ext>
            </a:extLst>
          </p:cNvPr>
          <p:cNvSpPr txBox="1"/>
          <p:nvPr/>
        </p:nvSpPr>
        <p:spPr>
          <a:xfrm>
            <a:off x="5562600" y="2766646"/>
            <a:ext cx="3124200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Ownership – Virtual objects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109">
            <a:extLst>
              <a:ext uri="{FF2B5EF4-FFF2-40B4-BE49-F238E27FC236}">
                <a16:creationId xmlns:a16="http://schemas.microsoft.com/office/drawing/2014/main" id="{FF5BAAEF-3E4D-4466-B24F-BA4A04AD9398}"/>
              </a:ext>
            </a:extLst>
          </p:cNvPr>
          <p:cNvSpPr txBox="1"/>
          <p:nvPr/>
        </p:nvSpPr>
        <p:spPr>
          <a:xfrm>
            <a:off x="5562600" y="4514538"/>
            <a:ext cx="2427111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Anonymization</a:t>
            </a:r>
            <a:endParaRPr lang="x-none" sz="1400" b="1" i="1" u="none" strike="noStrike" cap="none" baseline="0" dirty="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3A84F-DEFF-428E-AC70-09FAE6172365}"/>
              </a:ext>
            </a:extLst>
          </p:cNvPr>
          <p:cNvSpPr txBox="1"/>
          <p:nvPr/>
        </p:nvSpPr>
        <p:spPr>
          <a:xfrm>
            <a:off x="5785555" y="4101284"/>
            <a:ext cx="2895600" cy="443198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Rule-based transactions (Smart Contracts)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017DDA-6D4D-4A3B-9C49-1B6069CF188D}"/>
              </a:ext>
            </a:extLst>
          </p:cNvPr>
          <p:cNvSpPr txBox="1"/>
          <p:nvPr/>
        </p:nvSpPr>
        <p:spPr>
          <a:xfrm>
            <a:off x="5791200" y="2018136"/>
            <a:ext cx="2895600" cy="443198"/>
          </a:xfrm>
          <a:prstGeom prst="rect">
            <a:avLst/>
          </a:prstGeom>
          <a:noFill/>
        </p:spPr>
        <p:txBody>
          <a:bodyPr wrap="square" lIns="27432" tIns="27432" rIns="27432" bIns="27432" rtlCol="0" anchor="ctr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Trust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3136A"/>
                </a:solidFill>
                <a:latin typeface="Calibri" pitchFamily="34" charset="0"/>
                <a:cs typeface="Calibri" pitchFamily="34" charset="0"/>
              </a:rPr>
              <a:t>Non-repudiation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1AB4962-60B6-4938-ACD7-87E1A0A3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capabilities</a:t>
            </a:r>
          </a:p>
        </p:txBody>
      </p:sp>
    </p:spTree>
    <p:extLst>
      <p:ext uri="{BB962C8B-B14F-4D97-AF65-F5344CB8AC3E}">
        <p14:creationId xmlns:p14="http://schemas.microsoft.com/office/powerpoint/2010/main" val="270288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5F3015B-4A20-4C5A-82BD-38AF36A0CEEB}"/>
              </a:ext>
            </a:extLst>
          </p:cNvPr>
          <p:cNvSpPr/>
          <p:nvPr/>
        </p:nvSpPr>
        <p:spPr>
          <a:xfrm>
            <a:off x="2275823" y="1480147"/>
            <a:ext cx="4516582" cy="1695075"/>
          </a:xfrm>
          <a:custGeom>
            <a:avLst/>
            <a:gdLst>
              <a:gd name="connsiteX0" fmla="*/ 0 w 6400800"/>
              <a:gd name="connsiteY0" fmla="*/ 2752449 h 2761685"/>
              <a:gd name="connsiteX1" fmla="*/ 914400 w 6400800"/>
              <a:gd name="connsiteY1" fmla="*/ 932885 h 2761685"/>
              <a:gd name="connsiteX2" fmla="*/ 2697018 w 6400800"/>
              <a:gd name="connsiteY2" fmla="*/ 13 h 2761685"/>
              <a:gd name="connsiteX3" fmla="*/ 4572000 w 6400800"/>
              <a:gd name="connsiteY3" fmla="*/ 914413 h 2761685"/>
              <a:gd name="connsiteX4" fmla="*/ 5477164 w 6400800"/>
              <a:gd name="connsiteY4" fmla="*/ 2392231 h 2761685"/>
              <a:gd name="connsiteX5" fmla="*/ 6400800 w 6400800"/>
              <a:gd name="connsiteY5" fmla="*/ 2761685 h 27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2761685">
                <a:moveTo>
                  <a:pt x="0" y="2752449"/>
                </a:moveTo>
                <a:cubicBezTo>
                  <a:pt x="232448" y="2072036"/>
                  <a:pt x="464897" y="1391624"/>
                  <a:pt x="914400" y="932885"/>
                </a:cubicBezTo>
                <a:cubicBezTo>
                  <a:pt x="1363903" y="474146"/>
                  <a:pt x="2087418" y="3092"/>
                  <a:pt x="2697018" y="13"/>
                </a:cubicBezTo>
                <a:cubicBezTo>
                  <a:pt x="3306618" y="-3066"/>
                  <a:pt x="4108642" y="515710"/>
                  <a:pt x="4572000" y="914413"/>
                </a:cubicBezTo>
                <a:cubicBezTo>
                  <a:pt x="5035358" y="1313116"/>
                  <a:pt x="5172364" y="2084352"/>
                  <a:pt x="5477164" y="2392231"/>
                </a:cubicBezTo>
                <a:cubicBezTo>
                  <a:pt x="5781964" y="2700110"/>
                  <a:pt x="6091382" y="2730897"/>
                  <a:pt x="6400800" y="276168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52C0191-E444-4C90-83E9-8BFD05B5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" y="145204"/>
            <a:ext cx="7756263" cy="459574"/>
          </a:xfrm>
        </p:spPr>
        <p:txBody>
          <a:bodyPr/>
          <a:lstStyle/>
          <a:p>
            <a:r>
              <a:rPr lang="en-US" sz="2400" dirty="0"/>
              <a:t>Blockchain for DRR processes</a:t>
            </a:r>
            <a:br>
              <a:rPr lang="en-US" sz="2400" dirty="0"/>
            </a:br>
            <a:r>
              <a:rPr lang="en-US" sz="1800" dirty="0">
                <a:solidFill>
                  <a:srgbClr val="002060"/>
                </a:solidFill>
              </a:rPr>
              <a:t>Addressing </a:t>
            </a:r>
            <a:r>
              <a:rPr lang="en-US" sz="1800" i="1" dirty="0">
                <a:solidFill>
                  <a:srgbClr val="002060"/>
                </a:solidFill>
              </a:rPr>
              <a:t>1) Risk, 2) Governance, 3) Resilience, 4) Preparedness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9" name="Shape 109">
            <a:extLst>
              <a:ext uri="{FF2B5EF4-FFF2-40B4-BE49-F238E27FC236}">
                <a16:creationId xmlns:a16="http://schemas.microsoft.com/office/drawing/2014/main" id="{6239AB7B-597B-4247-9A7C-AAF68C23E95D}"/>
              </a:ext>
            </a:extLst>
          </p:cNvPr>
          <p:cNvSpPr txBox="1"/>
          <p:nvPr/>
        </p:nvSpPr>
        <p:spPr>
          <a:xfrm>
            <a:off x="1340642" y="2668457"/>
            <a:ext cx="1424709" cy="486273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Prevention / </a:t>
            </a:r>
            <a:b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9">
            <a:extLst>
              <a:ext uri="{FF2B5EF4-FFF2-40B4-BE49-F238E27FC236}">
                <a16:creationId xmlns:a16="http://schemas.microsoft.com/office/drawing/2014/main" id="{FBABBDC7-2D47-48FB-BD5C-E87EC51CEE92}"/>
              </a:ext>
            </a:extLst>
          </p:cNvPr>
          <p:cNvSpPr txBox="1"/>
          <p:nvPr/>
        </p:nvSpPr>
        <p:spPr>
          <a:xfrm>
            <a:off x="1492465" y="1993110"/>
            <a:ext cx="1424709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Preparedness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09">
            <a:extLst>
              <a:ext uri="{FF2B5EF4-FFF2-40B4-BE49-F238E27FC236}">
                <a16:creationId xmlns:a16="http://schemas.microsoft.com/office/drawing/2014/main" id="{2147CC56-37EF-473B-8370-A8CBC7EEA49B}"/>
              </a:ext>
            </a:extLst>
          </p:cNvPr>
          <p:cNvSpPr txBox="1"/>
          <p:nvPr/>
        </p:nvSpPr>
        <p:spPr>
          <a:xfrm>
            <a:off x="3588935" y="1206595"/>
            <a:ext cx="1424709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09">
            <a:extLst>
              <a:ext uri="{FF2B5EF4-FFF2-40B4-BE49-F238E27FC236}">
                <a16:creationId xmlns:a16="http://schemas.microsoft.com/office/drawing/2014/main" id="{D9847BDA-028F-460C-8006-41E5431FCBE6}"/>
              </a:ext>
            </a:extLst>
          </p:cNvPr>
          <p:cNvSpPr txBox="1"/>
          <p:nvPr/>
        </p:nvSpPr>
        <p:spPr>
          <a:xfrm>
            <a:off x="5850689" y="2033289"/>
            <a:ext cx="1424709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09">
            <a:extLst>
              <a:ext uri="{FF2B5EF4-FFF2-40B4-BE49-F238E27FC236}">
                <a16:creationId xmlns:a16="http://schemas.microsoft.com/office/drawing/2014/main" id="{C34B61C9-09D7-4217-BC7D-3B850E1A7398}"/>
              </a:ext>
            </a:extLst>
          </p:cNvPr>
          <p:cNvSpPr txBox="1"/>
          <p:nvPr/>
        </p:nvSpPr>
        <p:spPr>
          <a:xfrm>
            <a:off x="6792405" y="2668457"/>
            <a:ext cx="1424709" cy="486273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Prevention / </a:t>
            </a:r>
            <a:b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240585-1AFA-49C7-A738-F95ED2A8A54E}"/>
              </a:ext>
            </a:extLst>
          </p:cNvPr>
          <p:cNvCxnSpPr/>
          <p:nvPr/>
        </p:nvCxnSpPr>
        <p:spPr>
          <a:xfrm>
            <a:off x="5013644" y="1383863"/>
            <a:ext cx="140161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109">
            <a:extLst>
              <a:ext uri="{FF2B5EF4-FFF2-40B4-BE49-F238E27FC236}">
                <a16:creationId xmlns:a16="http://schemas.microsoft.com/office/drawing/2014/main" id="{668D25BC-A5B0-40F7-8C96-B34A6B3BA0AD}"/>
              </a:ext>
            </a:extLst>
          </p:cNvPr>
          <p:cNvSpPr txBox="1"/>
          <p:nvPr/>
        </p:nvSpPr>
        <p:spPr>
          <a:xfrm>
            <a:off x="4957073" y="1072339"/>
            <a:ext cx="1424709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lang="x-none" sz="1400" b="1" i="1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31803B-0CA5-4D6E-A987-CBC5C9A2FC22}"/>
              </a:ext>
            </a:extLst>
          </p:cNvPr>
          <p:cNvCxnSpPr>
            <a:cxnSpLocks/>
          </p:cNvCxnSpPr>
          <p:nvPr/>
        </p:nvCxnSpPr>
        <p:spPr>
          <a:xfrm flipV="1">
            <a:off x="1038149" y="1423867"/>
            <a:ext cx="0" cy="16564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109">
            <a:extLst>
              <a:ext uri="{FF2B5EF4-FFF2-40B4-BE49-F238E27FC236}">
                <a16:creationId xmlns:a16="http://schemas.microsoft.com/office/drawing/2014/main" id="{363CC659-E205-4BE8-ABD4-C16B81C96BB1}"/>
              </a:ext>
            </a:extLst>
          </p:cNvPr>
          <p:cNvSpPr txBox="1"/>
          <p:nvPr/>
        </p:nvSpPr>
        <p:spPr>
          <a:xfrm rot="16200000">
            <a:off x="119377" y="2118369"/>
            <a:ext cx="1424709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Timescale</a:t>
            </a:r>
            <a:endParaRPr lang="x-none" sz="1400" b="1" i="1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109">
            <a:extLst>
              <a:ext uri="{FF2B5EF4-FFF2-40B4-BE49-F238E27FC236}">
                <a16:creationId xmlns:a16="http://schemas.microsoft.com/office/drawing/2014/main" id="{F9D508F9-A90D-4A1C-80AE-7CF4BE45428F}"/>
              </a:ext>
            </a:extLst>
          </p:cNvPr>
          <p:cNvSpPr txBox="1"/>
          <p:nvPr/>
        </p:nvSpPr>
        <p:spPr>
          <a:xfrm>
            <a:off x="477040" y="3102821"/>
            <a:ext cx="1051792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Longer</a:t>
            </a:r>
            <a:endParaRPr lang="x-none" sz="1400" b="1" i="1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109">
            <a:extLst>
              <a:ext uri="{FF2B5EF4-FFF2-40B4-BE49-F238E27FC236}">
                <a16:creationId xmlns:a16="http://schemas.microsoft.com/office/drawing/2014/main" id="{493D354E-67A2-4016-A7DB-59301E5DF5BB}"/>
              </a:ext>
            </a:extLst>
          </p:cNvPr>
          <p:cNvSpPr txBox="1"/>
          <p:nvPr/>
        </p:nvSpPr>
        <p:spPr>
          <a:xfrm>
            <a:off x="512648" y="1084215"/>
            <a:ext cx="1051792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Shorter</a:t>
            </a:r>
            <a:endParaRPr lang="x-none" sz="1400" b="1" i="1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109">
            <a:extLst>
              <a:ext uri="{FF2B5EF4-FFF2-40B4-BE49-F238E27FC236}">
                <a16:creationId xmlns:a16="http://schemas.microsoft.com/office/drawing/2014/main" id="{29D84635-218B-413F-9BF9-0F2DEF821A41}"/>
              </a:ext>
            </a:extLst>
          </p:cNvPr>
          <p:cNvSpPr txBox="1"/>
          <p:nvPr/>
        </p:nvSpPr>
        <p:spPr>
          <a:xfrm>
            <a:off x="732595" y="3665751"/>
            <a:ext cx="2551545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Blockchain Applications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109">
            <a:extLst>
              <a:ext uri="{FF2B5EF4-FFF2-40B4-BE49-F238E27FC236}">
                <a16:creationId xmlns:a16="http://schemas.microsoft.com/office/drawing/2014/main" id="{4ECEDFF5-2DB6-491F-96A6-032C6F55F430}"/>
              </a:ext>
            </a:extLst>
          </p:cNvPr>
          <p:cNvSpPr txBox="1"/>
          <p:nvPr/>
        </p:nvSpPr>
        <p:spPr>
          <a:xfrm>
            <a:off x="4957073" y="3665751"/>
            <a:ext cx="2551545" cy="270829"/>
          </a:xfrm>
          <a:prstGeom prst="rect">
            <a:avLst/>
          </a:prstGeom>
          <a:noFill/>
          <a:ln>
            <a:noFill/>
          </a:ln>
        </p:spPr>
        <p:txBody>
          <a:bodyPr wrap="square" lIns="27425" tIns="27425" rIns="27425" bIns="27425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DRR Impact</a:t>
            </a:r>
            <a:endParaRPr lang="x-none" sz="1400" b="1" i="1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7387F-E62D-4488-B6CD-FB673E4B6BAD}"/>
              </a:ext>
            </a:extLst>
          </p:cNvPr>
          <p:cNvSpPr txBox="1"/>
          <p:nvPr/>
        </p:nvSpPr>
        <p:spPr>
          <a:xfrm>
            <a:off x="783364" y="3961469"/>
            <a:ext cx="3276600" cy="1218795"/>
          </a:xfrm>
          <a:prstGeom prst="rect">
            <a:avLst/>
          </a:prstGeom>
          <a:noFill/>
        </p:spPr>
        <p:txBody>
          <a:bodyPr wrap="square" lIns="27432" tIns="27432" rIns="27432" bIns="27432" rtlCol="0" anchor="t" anchorCtr="0">
            <a:spAutoFit/>
          </a:bodyPr>
          <a:lstStyle/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Asset registration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Personal / entity identity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Data access, </a:t>
            </a:r>
            <a:r>
              <a:rPr lang="en-US" sz="14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permissioning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validation 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Transaction records and conditions (supply chain) 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Contracts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F010DF-E59A-4B00-94A5-3874DCE8384C}"/>
              </a:ext>
            </a:extLst>
          </p:cNvPr>
          <p:cNvSpPr txBox="1"/>
          <p:nvPr/>
        </p:nvSpPr>
        <p:spPr>
          <a:xfrm>
            <a:off x="4815031" y="3960420"/>
            <a:ext cx="4328969" cy="1606594"/>
          </a:xfrm>
          <a:prstGeom prst="rect">
            <a:avLst/>
          </a:prstGeom>
          <a:noFill/>
        </p:spPr>
        <p:txBody>
          <a:bodyPr wrap="square" lIns="27432" tIns="27432" rIns="27432" bIns="27432" rtlCol="0" anchor="t" anchorCtr="0">
            <a:spAutoFit/>
          </a:bodyPr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Funds and outcomes tracking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Health data infrastructure – disease and vaccination tracking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Predictive modeling – disaster risk mapping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Carbon accounting and trading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Infrastructure certification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Resource allocation, distribution, and balancing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Monitoring – GPS and IoT data integration and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105D5E-91B3-4752-966A-DDE7FC7D9976}"/>
              </a:ext>
            </a:extLst>
          </p:cNvPr>
          <p:cNvCxnSpPr>
            <a:cxnSpLocks/>
          </p:cNvCxnSpPr>
          <p:nvPr/>
        </p:nvCxnSpPr>
        <p:spPr>
          <a:xfrm flipV="1">
            <a:off x="591127" y="3567697"/>
            <a:ext cx="7601528" cy="157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80440B7-877E-4B21-AD72-59783259A1CE}"/>
              </a:ext>
            </a:extLst>
          </p:cNvPr>
          <p:cNvSpPr/>
          <p:nvPr/>
        </p:nvSpPr>
        <p:spPr>
          <a:xfrm>
            <a:off x="3990111" y="4418985"/>
            <a:ext cx="637309" cy="149324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05371E-DDF0-4032-834C-5118FF7AB634}"/>
              </a:ext>
            </a:extLst>
          </p:cNvPr>
          <p:cNvSpPr txBox="1"/>
          <p:nvPr/>
        </p:nvSpPr>
        <p:spPr>
          <a:xfrm>
            <a:off x="3787262" y="1559305"/>
            <a:ext cx="1114499" cy="1218795"/>
          </a:xfrm>
          <a:prstGeom prst="rect">
            <a:avLst/>
          </a:prstGeom>
          <a:noFill/>
        </p:spPr>
        <p:txBody>
          <a:bodyPr wrap="square" lIns="27432" tIns="27432" rIns="27432" bIns="27432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Incidents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Fire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Flood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Famine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Earthquake</a:t>
            </a:r>
          </a:p>
          <a:p>
            <a:pPr marL="171450" indent="-17145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2648613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W General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GW_General_PPT</Template>
  <TotalTime>25117</TotalTime>
  <Words>307</Words>
  <Application>Microsoft Office PowerPoint</Application>
  <PresentationFormat>On-screen Show (4:3)</PresentationFormat>
  <Paragraphs>85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Wingdings</vt:lpstr>
      <vt:lpstr>GW General</vt:lpstr>
      <vt:lpstr>Custom Design</vt:lpstr>
      <vt:lpstr>CSPRI Blockchain–DRR Research What is blockchain and why it matters for DRR </vt:lpstr>
      <vt:lpstr>Blockchain structure - Linked list</vt:lpstr>
      <vt:lpstr>Bitcoin versus Blockchain </vt:lpstr>
      <vt:lpstr>Blockchain capabilities</vt:lpstr>
      <vt:lpstr>Blockchain for DRR processes Addressing 1) Risk, 2) Governance, 3) Resilience, 4) Preparedness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Wasserman</dc:creator>
  <cp:lastModifiedBy>Neil Wasserman</cp:lastModifiedBy>
  <cp:revision>503</cp:revision>
  <cp:lastPrinted>2021-01-26T12:02:54Z</cp:lastPrinted>
  <dcterms:created xsi:type="dcterms:W3CDTF">2018-01-11T18:46:25Z</dcterms:created>
  <dcterms:modified xsi:type="dcterms:W3CDTF">2021-03-09T14:51:22Z</dcterms:modified>
</cp:coreProperties>
</file>